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62" r:id="rId8"/>
    <p:sldId id="259" r:id="rId9"/>
    <p:sldId id="266" r:id="rId10"/>
    <p:sldId id="260" r:id="rId11"/>
    <p:sldId id="261" r:id="rId12"/>
    <p:sldId id="267" r:id="rId13"/>
    <p:sldId id="268" r:id="rId14"/>
    <p:sldId id="263" r:id="rId15"/>
    <p:sldId id="269" r:id="rId16"/>
    <p:sldId id="265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FFF7F7"/>
    <a:srgbClr val="31333F"/>
    <a:srgbClr val="FF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D551EA-8927-480A-88B8-83818F3A7FFE}" v="1519" dt="2024-05-27T05:29:17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35654442968915"/>
          <c:y val="6.9472831995098613E-2"/>
          <c:w val="0.55958523434795826"/>
          <c:h val="0.86105433600980275"/>
        </c:manualLayout>
      </c:layout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Casos</c:v>
                </c:pt>
              </c:strCache>
            </c:strRef>
          </c:tx>
          <c:spPr>
            <a:solidFill>
              <a:srgbClr val="FFF7F7"/>
            </a:solidFill>
          </c:spPr>
          <c:dPt>
            <c:idx val="0"/>
            <c:bubble3D val="0"/>
            <c:spPr>
              <a:solidFill>
                <a:srgbClr val="31333F">
                  <a:alpha val="3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66F-4F32-BCAA-BDB05984BED1}"/>
              </c:ext>
            </c:extLst>
          </c:dPt>
          <c:dPt>
            <c:idx val="1"/>
            <c:bubble3D val="0"/>
            <c:spPr>
              <a:solidFill>
                <a:srgbClr val="FF4B4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66F-4F32-BCAA-BDB05984BED1}"/>
              </c:ext>
            </c:extLst>
          </c:dPt>
          <c:dLbls>
            <c:dLbl>
              <c:idx val="1"/>
              <c:layout>
                <c:manualLayout>
                  <c:x val="8.9868692232290229E-2"/>
                  <c:y val="0.17006322674201757"/>
                </c:manualLayout>
              </c:layout>
              <c:tx>
                <c:rich>
                  <a:bodyPr/>
                  <a:lstStyle/>
                  <a:p>
                    <a:fld id="{C13A9E9A-CDF3-4D1B-BA63-221311201E33}" type="PERCENTAGE">
                      <a:rPr lang="en-US" b="1"/>
                      <a:pPr/>
                      <a:t>[PORCENTAJE]</a:t>
                    </a:fld>
                    <a:endParaRPr lang="es-CO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66F-4F32-BCAA-BDB05984BE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EFEFEF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1">
                  <c:v>ICH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6F-4F32-BCAA-BDB05984BED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4744606084776553"/>
          <c:y val="6.3157119995544186E-2"/>
          <c:w val="0.55958523434795826"/>
          <c:h val="0.86105433600980275"/>
        </c:manualLayout>
      </c:layout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Casos</c:v>
                </c:pt>
              </c:strCache>
            </c:strRef>
          </c:tx>
          <c:spPr>
            <a:solidFill>
              <a:srgbClr val="FFF7F7"/>
            </a:solidFill>
          </c:spPr>
          <c:dPt>
            <c:idx val="0"/>
            <c:bubble3D val="0"/>
            <c:spPr>
              <a:solidFill>
                <a:srgbClr val="31333F">
                  <a:alpha val="3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3D-4C58-B9B7-3D606A9F9AFA}"/>
              </c:ext>
            </c:extLst>
          </c:dPt>
          <c:dPt>
            <c:idx val="1"/>
            <c:bubble3D val="0"/>
            <c:spPr>
              <a:solidFill>
                <a:srgbClr val="FF4B4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43D-4C58-B9B7-3D606A9F9AFA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06D6FFD8-B578-42B7-8DD2-3FE48FE091C0}" type="PERCENTAGE">
                      <a:rPr lang="en-US" b="1"/>
                      <a:pPr/>
                      <a:t>[PORCENTAJE]</a:t>
                    </a:fld>
                    <a:endParaRPr lang="es-CO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43D-4C58-B9B7-3D606A9F9A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EFEFEF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1">
                  <c:v>ICH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43D-4C58-B9B7-3D606A9F9AF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06CA5-82A2-47F5-AD28-D00C2F7873F4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CE26D-C41B-46FC-8892-D6CA3167FEA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9906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b="0" i="0">
                <a:solidFill>
                  <a:srgbClr val="202124"/>
                </a:solidFill>
                <a:effectLst/>
                <a:latin typeface="Google Sans"/>
              </a:rPr>
              <a:t>Anisotropía: que depende de la dirección de la que se mide. Relacionado con las transformaciones que hacemos sobre los datos en el preprocesamiento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CE26D-C41B-46FC-8892-D6CA3167FEA5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1158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Solo usamos 25% de los datos para entrenamiento. Imágenes de un Paciente – Formato DICOM. </a:t>
            </a:r>
            <a:r>
              <a:rPr lang="es-CO" b="0" i="0">
                <a:effectLst/>
                <a:latin typeface="Arial" panose="020B0604020202020204" pitchFamily="34" charset="0"/>
              </a:rPr>
              <a:t>Stanford </a:t>
            </a:r>
            <a:r>
              <a:rPr lang="es-CO" b="0" i="0" err="1">
                <a:effectLst/>
                <a:latin typeface="Arial" panose="020B0604020202020204" pitchFamily="34" charset="0"/>
              </a:rPr>
              <a:t>University</a:t>
            </a:r>
            <a:r>
              <a:rPr lang="es-CO" b="0" i="0">
                <a:effectLst/>
                <a:latin typeface="Arial" panose="020B0604020202020204" pitchFamily="34" charset="0"/>
              </a:rPr>
              <a:t>, </a:t>
            </a:r>
            <a:r>
              <a:rPr lang="es-CO" b="0" i="0" err="1">
                <a:effectLst/>
                <a:latin typeface="Arial" panose="020B0604020202020204" pitchFamily="34" charset="0"/>
              </a:rPr>
              <a:t>Universidade</a:t>
            </a:r>
            <a:r>
              <a:rPr lang="es-CO" b="0" i="0">
                <a:effectLst/>
                <a:latin typeface="Arial" panose="020B0604020202020204" pitchFamily="34" charset="0"/>
              </a:rPr>
              <a:t> Federal de</a:t>
            </a:r>
            <a:br>
              <a:rPr lang="es-CO"/>
            </a:br>
            <a:r>
              <a:rPr lang="es-CO" b="0" i="0">
                <a:effectLst/>
                <a:latin typeface="Arial" panose="020B0604020202020204" pitchFamily="34" charset="0"/>
              </a:rPr>
              <a:t>S ̃</a:t>
            </a:r>
            <a:r>
              <a:rPr lang="es-CO" b="0" i="0" err="1">
                <a:effectLst/>
                <a:latin typeface="Arial" panose="020B0604020202020204" pitchFamily="34" charset="0"/>
              </a:rPr>
              <a:t>ao</a:t>
            </a:r>
            <a:r>
              <a:rPr lang="es-CO" b="0" i="0">
                <a:effectLst/>
                <a:latin typeface="Arial" panose="020B0604020202020204" pitchFamily="34" charset="0"/>
              </a:rPr>
              <a:t> Paulo y Thomas Jefferson </a:t>
            </a:r>
            <a:r>
              <a:rPr lang="es-CO" b="0" i="0" err="1">
                <a:effectLst/>
                <a:latin typeface="Arial" panose="020B0604020202020204" pitchFamily="34" charset="0"/>
              </a:rPr>
              <a:t>University</a:t>
            </a:r>
            <a:r>
              <a:rPr lang="es-CO" b="0" i="0">
                <a:effectLst/>
                <a:latin typeface="Arial" panose="020B0604020202020204" pitchFamily="34" charset="0"/>
              </a:rPr>
              <a:t> Hospita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CE26D-C41B-46FC-8892-D6CA3167FEA5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794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3 Arquitecturas </a:t>
            </a:r>
            <a:r>
              <a:rPr lang="es-ES" err="1"/>
              <a:t>DenseNet</a:t>
            </a:r>
            <a:r>
              <a:rPr lang="es-ES"/>
              <a:t> con distinto número de capas, 2 procesamientos </a:t>
            </a:r>
            <a:r>
              <a:rPr lang="es-ES" err="1"/>
              <a:t>windowing</a:t>
            </a:r>
            <a:r>
              <a:rPr lang="es-ES"/>
              <a:t> distintos </a:t>
            </a:r>
            <a:r>
              <a:rPr lang="pl-PL"/>
              <a:t>W:40 L:80, 40, 40</a:t>
            </a:r>
            <a:r>
              <a:rPr lang="es-ES"/>
              <a:t>. Reportamos aquí los mejores resultados. </a:t>
            </a:r>
            <a:r>
              <a:rPr lang="es-ES" b="0" i="0" err="1">
                <a:solidFill>
                  <a:srgbClr val="0D0D0D"/>
                </a:solidFill>
                <a:effectLst/>
                <a:latin typeface="ui-sans-serif"/>
              </a:rPr>
              <a:t>DenseNet</a:t>
            </a:r>
            <a:r>
              <a:rPr lang="es-ES" b="0" i="0">
                <a:solidFill>
                  <a:srgbClr val="0D0D0D"/>
                </a:solidFill>
                <a:effectLst/>
                <a:latin typeface="ui-sans-serif"/>
              </a:rPr>
              <a:t> está compuesta por múltiples bloques densos, dentro de los cuales todas las capas están densamente conectadas.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CE26D-C41B-46FC-8892-D6CA3167FEA5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23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B517A3-32A2-074E-325A-6AAC59F6F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5166B4-711A-63B2-6384-28A2120CD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3498BA-573D-4BAA-A63E-CFF29F94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7705C-C8C5-43AE-AF9F-9AEA94E652ED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A1602A-98CD-8CE0-1481-BC7AFAC0C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D5EA44-9E4A-36C3-AD9C-7A2087B2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758C-06E4-40B2-9B5D-088DFB97C1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1519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FC760-09BE-AB07-F3D2-98B30732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5EA751B-F166-3460-CF2F-E4E2E50BB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B3C9EF-DD9E-3519-E3B5-ED89E6338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7705C-C8C5-43AE-AF9F-9AEA94E652ED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34EA5E-A133-7117-650C-84C25A1F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486D18-FF90-9733-656A-935B87CD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758C-06E4-40B2-9B5D-088DFB97C1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201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ED8B798-D91A-3219-B260-65C554C5D7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F65E8D0-1677-C467-C318-65932EF2A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0123E5-59BE-399E-42E8-554A94DD9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7705C-C8C5-43AE-AF9F-9AEA94E652ED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C3E4EF-FFE7-9D68-922D-8C9E3A678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4F839B-0052-622A-6324-FD7C9B96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758C-06E4-40B2-9B5D-088DFB97C1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3283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E858E-4453-C768-61AD-77FA21FC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ED1D59-F3CF-A1FD-5020-8E88DE1F4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F726B2-BE04-0B9D-F5AE-8EB45CD2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7705C-C8C5-43AE-AF9F-9AEA94E652ED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302E24-0F9F-D993-05F0-07AD3379B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BCC96F-9EE6-7097-F83A-6341213F8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758C-06E4-40B2-9B5D-088DFB97C1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7359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8116D-FEA2-AB04-BEE7-88B78A3A8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02879A-9D80-C03E-D786-7CC38534A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E71140-6E02-1311-79C9-DF013817C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7705C-C8C5-43AE-AF9F-9AEA94E652ED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92CB93-D91B-E6A3-3A8F-F9EA8F75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727770-ACAA-0965-8BF8-B6AC6EA73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758C-06E4-40B2-9B5D-088DFB97C1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53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5532E-385F-7F8C-E796-71640756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84CDD2-0533-62B4-8557-9DA0F1720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E66B1E-31E3-5D86-0EAD-D768AC61B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024738-86D1-4636-825C-9F5D10A1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7705C-C8C5-43AE-AF9F-9AEA94E652ED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999AA7-7BF1-7FFA-2484-7588CD60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4214F3-84E6-18DE-D895-CB7492FB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758C-06E4-40B2-9B5D-088DFB97C1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221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9AE42-D31A-357B-4C43-57016BAB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81CE51-5FF3-003F-9F51-4F02F9587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E5D2B8-2410-33EA-B21B-869EB61FA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AC34A8-AE0D-795F-EF7C-87E493B968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60127B5-0DAC-B788-36D8-792EAE21D9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547925-B52C-705B-2868-ED14AB3EB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7705C-C8C5-43AE-AF9F-9AEA94E652ED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4B44E1F-399E-E3A3-A488-B8E033718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8DA2AE-FA66-FAE3-EB00-FA2AD1AEA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758C-06E4-40B2-9B5D-088DFB97C1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9055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561E2-3CEE-E0E1-1F07-9E72CD0B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87FBEE9-8AB5-73A5-58F2-CA43CCC5B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7705C-C8C5-43AE-AF9F-9AEA94E652ED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41A5FD-90A0-994A-8A37-9DE7096D9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BE7850E-E2E4-24F2-DFE0-A1092F51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758C-06E4-40B2-9B5D-088DFB97C1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9682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226B7FE-C075-E1FD-1757-F8D88364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7705C-C8C5-43AE-AF9F-9AEA94E652ED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3EF9145-7CC3-EAC2-7DD5-439394713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E09142-6478-70AB-5F76-02364159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758C-06E4-40B2-9B5D-088DFB97C1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2341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705A9-949F-0CE8-BED2-E13E1189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B3AA2B-60D8-B1B4-10EA-58E3F84B0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2966CE-3FF7-F413-CC80-24D3BA3DA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063BBD-2FAF-5248-39FD-561144157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7705C-C8C5-43AE-AF9F-9AEA94E652ED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830625-E8F2-BFA7-7769-81E27C8AA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6973AF-09A2-B927-F39F-8B2BD33C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758C-06E4-40B2-9B5D-088DFB97C1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922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59591-D7A6-DD7E-AA73-879BB5237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90B2887-109A-3F89-4A0A-E500E63BF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87EF2A-2FA4-4E27-714E-4ADC7BA35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862820-C16D-6BB8-EF80-169B50AD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7705C-C8C5-43AE-AF9F-9AEA94E652ED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094879-E241-5957-DF0B-B420C15A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988C2A-3894-AC0D-4653-2CCFE4189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758C-06E4-40B2-9B5D-088DFB97C1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9600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12E98FE-4F26-46E2-0677-25C1D8386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CDDFBA-EC48-70DD-79FF-369A8BD5E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1BEACF-773A-AC1B-AB0E-E99925D884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7705C-C8C5-43AE-AF9F-9AEA94E652ED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C32F01-0F91-0F97-9819-500AD8C2C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0889AA-1AF5-0D68-0713-0491DC009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0758C-06E4-40B2-9B5D-088DFB97C1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0571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achine-learning-techniques-proyecto.streamlit.app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FF93E-E9C2-851C-9A32-2A47FBBAD2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>
                <a:solidFill>
                  <a:srgbClr val="FF4B4B"/>
                </a:solidFill>
              </a:rPr>
              <a:t>Detección y Clasificación de </a:t>
            </a:r>
            <a:r>
              <a:rPr lang="es-ES" b="1">
                <a:solidFill>
                  <a:srgbClr val="FF4B4B"/>
                </a:solidFill>
              </a:rPr>
              <a:t>Hemorragia Intracerebral</a:t>
            </a:r>
            <a:endParaRPr lang="es-CO" b="1">
              <a:solidFill>
                <a:srgbClr val="FF4B4B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38A1DF-7A43-1A94-966D-5C4F862152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>
                <a:solidFill>
                  <a:srgbClr val="31333F"/>
                </a:solidFill>
              </a:rPr>
              <a:t>A. Ochoa, E. Ortiz, M. Porras, S. Urrea</a:t>
            </a:r>
          </a:p>
          <a:p>
            <a:r>
              <a:rPr lang="es-ES">
                <a:solidFill>
                  <a:srgbClr val="31333F"/>
                </a:solidFill>
              </a:rPr>
              <a:t>Mayo 27, 2024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15C6FF6-9D93-112B-C279-881470AD1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2" y="6257011"/>
            <a:ext cx="1487250" cy="4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7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E635D8F-1F32-B1DA-A770-9D64137460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320" y="80823"/>
            <a:ext cx="2879999" cy="2160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E62F025-3B22-AA3E-7AAD-C791C816C2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756" y="365125"/>
            <a:ext cx="2880000" cy="2160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4AF4AC5-B2D9-5AED-581A-66853C4653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93" y="649427"/>
            <a:ext cx="2880000" cy="2160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8869DCA-5AA1-8DF4-5AD4-58261A3C768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630" y="950529"/>
            <a:ext cx="2880000" cy="2160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61196C4-265A-0528-88F8-B2109B1A4E0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27" y="1228292"/>
            <a:ext cx="2880000" cy="2160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2E9970B-7516-AA62-84C5-119AE6EF8B8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157" y="2349000"/>
            <a:ext cx="2880000" cy="2160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76E0BD-0C2A-3F3F-0463-7069AB5D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rgbClr val="FF4B4B"/>
                </a:solidFill>
              </a:rPr>
              <a:t>Resultados</a:t>
            </a:r>
            <a:endParaRPr lang="es-CO">
              <a:solidFill>
                <a:srgbClr val="FF4B4B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CE6AE6-5D61-0EBB-1CD4-8B4E81CC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78755" cy="3841930"/>
          </a:xfrm>
        </p:spPr>
        <p:txBody>
          <a:bodyPr/>
          <a:lstStyle/>
          <a:p>
            <a:r>
              <a:rPr lang="es-ES">
                <a:solidFill>
                  <a:srgbClr val="31333F"/>
                </a:solidFill>
              </a:rPr>
              <a:t>Evaluación en 109 cortes de pacientes.</a:t>
            </a:r>
          </a:p>
          <a:p>
            <a:r>
              <a:rPr lang="es-ES">
                <a:solidFill>
                  <a:srgbClr val="31333F"/>
                </a:solidFill>
              </a:rPr>
              <a:t>Se midieron precisión, cobertura y AUC para la curva ROC.</a:t>
            </a:r>
          </a:p>
          <a:p>
            <a:r>
              <a:rPr lang="es-ES">
                <a:solidFill>
                  <a:srgbClr val="31333F"/>
                </a:solidFill>
              </a:rPr>
              <a:t>La métrica más relevante en el estado del arte es el AUC-ROC.</a:t>
            </a:r>
            <a:endParaRPr lang="es-CO">
              <a:solidFill>
                <a:srgbClr val="31333F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5C3CD29-69E7-94EE-B07D-D0F3D23A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2" y="6257011"/>
            <a:ext cx="1487250" cy="4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814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6E0BD-0C2A-3F3F-0463-7069AB5D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rgbClr val="FF4B4B"/>
                </a:solidFill>
              </a:rPr>
              <a:t>Despliegue</a:t>
            </a:r>
            <a:endParaRPr lang="es-CO">
              <a:solidFill>
                <a:srgbClr val="FF4B4B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CE6AE6-5D61-0EBB-1CD4-8B4E81CC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41930"/>
          </a:xfrm>
        </p:spPr>
        <p:txBody>
          <a:bodyPr/>
          <a:lstStyle/>
          <a:p>
            <a:pPr marL="0" indent="0">
              <a:buNone/>
            </a:pPr>
            <a:r>
              <a:rPr lang="es-ES">
                <a:solidFill>
                  <a:srgbClr val="31333F"/>
                </a:solidFill>
              </a:rPr>
              <a:t>Disponible a través la plataforma </a:t>
            </a:r>
            <a:r>
              <a:rPr lang="es-ES" b="1" err="1">
                <a:solidFill>
                  <a:srgbClr val="31333F"/>
                </a:solidFill>
              </a:rPr>
              <a:t>Streamlit</a:t>
            </a:r>
            <a:r>
              <a:rPr lang="es-ES">
                <a:solidFill>
                  <a:srgbClr val="31333F"/>
                </a:solidFill>
              </a:rPr>
              <a:t>:</a:t>
            </a:r>
          </a:p>
          <a:p>
            <a:pPr marL="0" indent="0">
              <a:buNone/>
            </a:pPr>
            <a:r>
              <a:rPr lang="es-CO">
                <a:solidFill>
                  <a:srgbClr val="31333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https://machine-learning-techniques-proyecto.streamlit.app/</a:t>
            </a:r>
            <a:r>
              <a:rPr lang="es-CO">
                <a:solidFill>
                  <a:srgbClr val="31333F"/>
                </a:solidFill>
              </a:rPr>
              <a:t> </a:t>
            </a:r>
          </a:p>
          <a:p>
            <a:pPr marL="0" indent="0">
              <a:buNone/>
            </a:pPr>
            <a:endParaRPr lang="es-CO">
              <a:solidFill>
                <a:srgbClr val="31333F"/>
              </a:solidFill>
            </a:endParaRPr>
          </a:p>
          <a:p>
            <a:pPr marL="514350" indent="-514350">
              <a:buAutoNum type="arabicPeriod"/>
            </a:pPr>
            <a:r>
              <a:rPr lang="es-CO">
                <a:solidFill>
                  <a:srgbClr val="31333F"/>
                </a:solidFill>
              </a:rPr>
              <a:t>Subir un archivo ZIP con las imágenes en formato DICOM.</a:t>
            </a:r>
          </a:p>
          <a:p>
            <a:pPr marL="514350" indent="-514350">
              <a:buAutoNum type="arabicPeriod"/>
            </a:pPr>
            <a:r>
              <a:rPr lang="es-CO">
                <a:solidFill>
                  <a:srgbClr val="31333F"/>
                </a:solidFill>
              </a:rPr>
              <a:t>Ejecutar el modelo de clasificación.</a:t>
            </a:r>
          </a:p>
          <a:p>
            <a:pPr marL="514350" indent="-514350">
              <a:buAutoNum type="arabicPeriod"/>
            </a:pPr>
            <a:r>
              <a:rPr lang="es-CO">
                <a:solidFill>
                  <a:srgbClr val="31333F"/>
                </a:solidFill>
              </a:rPr>
              <a:t>Observar resultados de la predicción por cada imagen.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0F876AF-CC10-D5B0-3B4E-2F93AAE3B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2" y="6257011"/>
            <a:ext cx="1487250" cy="4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983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C284FFF3-114E-E8A7-85B6-4695C279B4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21905"/>
            <a:ext cx="12188062" cy="6214189"/>
          </a:xfrm>
        </p:spPr>
      </p:pic>
    </p:spTree>
    <p:extLst>
      <p:ext uri="{BB962C8B-B14F-4D97-AF65-F5344CB8AC3E}">
        <p14:creationId xmlns:p14="http://schemas.microsoft.com/office/powerpoint/2010/main" val="114545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6E0BD-0C2A-3F3F-0463-7069AB5D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rgbClr val="FF4B4B"/>
                </a:solidFill>
              </a:rPr>
              <a:t>Conclusiones</a:t>
            </a:r>
            <a:endParaRPr lang="es-CO">
              <a:solidFill>
                <a:srgbClr val="FF4B4B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CE6AE6-5D61-0EBB-1CD4-8B4E81CC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41930"/>
          </a:xfrm>
        </p:spPr>
        <p:txBody>
          <a:bodyPr/>
          <a:lstStyle/>
          <a:p>
            <a:r>
              <a:rPr lang="es-ES">
                <a:solidFill>
                  <a:srgbClr val="31333F"/>
                </a:solidFill>
              </a:rPr>
              <a:t>El modelo desarrollado muestra métricas comparables a las de radiólogos especializados.</a:t>
            </a:r>
          </a:p>
          <a:p>
            <a:r>
              <a:rPr lang="es-ES">
                <a:solidFill>
                  <a:srgbClr val="31333F"/>
                </a:solidFill>
              </a:rPr>
              <a:t>Los modelos </a:t>
            </a:r>
            <a:r>
              <a:rPr lang="es-ES" err="1">
                <a:solidFill>
                  <a:srgbClr val="31333F"/>
                </a:solidFill>
              </a:rPr>
              <a:t>pre-entrenados</a:t>
            </a:r>
            <a:r>
              <a:rPr lang="es-ES">
                <a:solidFill>
                  <a:srgbClr val="31333F"/>
                </a:solidFill>
              </a:rPr>
              <a:t> como DenseNet101 junto a técnicas de fine-</a:t>
            </a:r>
            <a:r>
              <a:rPr lang="es-ES" err="1">
                <a:solidFill>
                  <a:srgbClr val="31333F"/>
                </a:solidFill>
              </a:rPr>
              <a:t>tuning</a:t>
            </a:r>
            <a:r>
              <a:rPr lang="es-ES">
                <a:solidFill>
                  <a:srgbClr val="31333F"/>
                </a:solidFill>
              </a:rPr>
              <a:t> son efectivos para la tarea de detección de ICH.</a:t>
            </a:r>
          </a:p>
          <a:p>
            <a:r>
              <a:rPr lang="es-ES">
                <a:solidFill>
                  <a:srgbClr val="31333F"/>
                </a:solidFill>
              </a:rPr>
              <a:t>Las técnicas de preprocesamiento por ajuste de ventana contribuyen significativamente a la mejora de los resultados del modelo.</a:t>
            </a:r>
          </a:p>
          <a:p>
            <a:r>
              <a:rPr lang="es-ES">
                <a:solidFill>
                  <a:srgbClr val="31333F"/>
                </a:solidFill>
              </a:rPr>
              <a:t>En el futuro, se continuará explorando una arquitectura unificada para clasificación y segmentación de forma simultánea.</a:t>
            </a:r>
            <a:endParaRPr lang="es-CO">
              <a:solidFill>
                <a:srgbClr val="31333F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4447AF-EEB8-E24E-51EA-1C4C20611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2" y="6257011"/>
            <a:ext cx="1487250" cy="4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535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6E0BD-0C2A-3F3F-0463-7069AB5D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rgbClr val="FF4B4B"/>
                </a:solidFill>
              </a:rPr>
              <a:t>Objetivo</a:t>
            </a:r>
            <a:endParaRPr lang="es-CO">
              <a:solidFill>
                <a:srgbClr val="FF4B4B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CE6AE6-5D61-0EBB-1CD4-8B4E81CC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841930"/>
          </a:xfrm>
        </p:spPr>
        <p:txBody>
          <a:bodyPr/>
          <a:lstStyle/>
          <a:p>
            <a:r>
              <a:rPr lang="es-ES">
                <a:solidFill>
                  <a:srgbClr val="31333F"/>
                </a:solidFill>
              </a:rPr>
              <a:t>Desarrollar un algoritmo de clasificación </a:t>
            </a:r>
            <a:r>
              <a:rPr lang="pt-BR">
                <a:solidFill>
                  <a:srgbClr val="31333F"/>
                </a:solidFill>
              </a:rPr>
              <a:t>automática de hemorragias intracraneales (ICH).</a:t>
            </a:r>
          </a:p>
          <a:p>
            <a:r>
              <a:rPr lang="pt-BR">
                <a:solidFill>
                  <a:srgbClr val="31333F"/>
                </a:solidFill>
              </a:rPr>
              <a:t>Identificar </a:t>
            </a:r>
            <a:r>
              <a:rPr lang="pt-BR" err="1">
                <a:solidFill>
                  <a:srgbClr val="31333F"/>
                </a:solidFill>
              </a:rPr>
              <a:t>los</a:t>
            </a:r>
            <a:r>
              <a:rPr lang="pt-BR">
                <a:solidFill>
                  <a:srgbClr val="31333F"/>
                </a:solidFill>
              </a:rPr>
              <a:t> 5 subtipos de ICH: </a:t>
            </a:r>
            <a:r>
              <a:rPr lang="es-ES">
                <a:solidFill>
                  <a:srgbClr val="31333F"/>
                </a:solidFill>
              </a:rPr>
              <a:t>Epidural, Intraparenchymal, Intraventricular, </a:t>
            </a:r>
            <a:r>
              <a:rPr lang="es-ES" err="1">
                <a:solidFill>
                  <a:srgbClr val="31333F"/>
                </a:solidFill>
              </a:rPr>
              <a:t>Subarachnoid</a:t>
            </a:r>
            <a:r>
              <a:rPr lang="es-ES">
                <a:solidFill>
                  <a:srgbClr val="31333F"/>
                </a:solidFill>
              </a:rPr>
              <a:t>, Subdural.</a:t>
            </a:r>
          </a:p>
          <a:p>
            <a:r>
              <a:rPr lang="es-ES">
                <a:solidFill>
                  <a:srgbClr val="31333F"/>
                </a:solidFill>
              </a:rPr>
              <a:t>Mejorar la precisión y la velocidad del diagnóstico de ICH.</a:t>
            </a:r>
            <a:endParaRPr lang="es-CO">
              <a:solidFill>
                <a:srgbClr val="31333F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AEFC64F-D2D5-6D52-33B3-75C07D70A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549" t="15893"/>
          <a:stretch/>
        </p:blipFill>
        <p:spPr>
          <a:xfrm>
            <a:off x="6885432" y="1692790"/>
            <a:ext cx="4468368" cy="3592923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A4C3AD9-23CE-8A43-E248-78EC940A6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2" y="6257011"/>
            <a:ext cx="1487250" cy="4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374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6E0BD-0C2A-3F3F-0463-7069AB5D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rgbClr val="FF4B4B"/>
                </a:solidFill>
              </a:rPr>
              <a:t>Justificación</a:t>
            </a:r>
            <a:endParaRPr lang="es-CO">
              <a:solidFill>
                <a:srgbClr val="FF4B4B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CE6AE6-5D61-0EBB-1CD4-8B4E81CC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841930"/>
          </a:xfrm>
        </p:spPr>
        <p:txBody>
          <a:bodyPr/>
          <a:lstStyle/>
          <a:p>
            <a:r>
              <a:rPr lang="es-ES">
                <a:solidFill>
                  <a:srgbClr val="31333F"/>
                </a:solidFill>
              </a:rPr>
              <a:t>ICH es una condición médica grave que causa discapacidad severa o muerte.</a:t>
            </a:r>
          </a:p>
          <a:p>
            <a:r>
              <a:rPr lang="es-ES">
                <a:solidFill>
                  <a:srgbClr val="31333F"/>
                </a:solidFill>
              </a:rPr>
              <a:t>Se requieren dos radiólogos para reducir errores diagnósticos.</a:t>
            </a:r>
            <a:endParaRPr lang="es-CO">
              <a:solidFill>
                <a:srgbClr val="31333F"/>
              </a:solidFill>
            </a:endParaRPr>
          </a:p>
          <a:p>
            <a:r>
              <a:rPr lang="es-CO">
                <a:solidFill>
                  <a:srgbClr val="31333F"/>
                </a:solidFill>
              </a:rPr>
              <a:t>Modelos basados en IA han demostrado un desempeño equivalente.</a:t>
            </a:r>
            <a:endParaRPr lang="es-ES">
              <a:solidFill>
                <a:srgbClr val="31333F"/>
              </a:solidFill>
            </a:endParaRP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4745D17D-598E-B605-B721-1655D84760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604564"/>
              </p:ext>
            </p:extLst>
          </p:nvPr>
        </p:nvGraphicFramePr>
        <p:xfrm>
          <a:off x="6096000" y="1387826"/>
          <a:ext cx="3094181" cy="2010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C16A3899-488F-45CE-9199-BC10D89553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1691691"/>
              </p:ext>
            </p:extLst>
          </p:nvPr>
        </p:nvGraphicFramePr>
        <p:xfrm>
          <a:off x="8259619" y="3398684"/>
          <a:ext cx="3094181" cy="2010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016FD087-759D-11FE-46AE-8D68BFA58197}"/>
              </a:ext>
            </a:extLst>
          </p:cNvPr>
          <p:cNvSpPr txBox="1"/>
          <p:nvPr/>
        </p:nvSpPr>
        <p:spPr>
          <a:xfrm>
            <a:off x="8851698" y="1931590"/>
            <a:ext cx="2502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31333F"/>
                </a:solidFill>
              </a:rPr>
              <a:t>Solo representa el </a:t>
            </a:r>
            <a:r>
              <a:rPr lang="es-ES" b="1">
                <a:solidFill>
                  <a:srgbClr val="31333F"/>
                </a:solidFill>
              </a:rPr>
              <a:t>10% </a:t>
            </a:r>
            <a:r>
              <a:rPr lang="es-ES">
                <a:solidFill>
                  <a:srgbClr val="31333F"/>
                </a:solidFill>
              </a:rPr>
              <a:t>de los accidentes cardiovasculares</a:t>
            </a:r>
            <a:endParaRPr lang="es-CO">
              <a:solidFill>
                <a:srgbClr val="31333F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D56713E-A6D8-EDDE-9D68-619ACD2B9EEB}"/>
              </a:ext>
            </a:extLst>
          </p:cNvPr>
          <p:cNvSpPr txBox="1"/>
          <p:nvPr/>
        </p:nvSpPr>
        <p:spPr>
          <a:xfrm>
            <a:off x="6562824" y="4080947"/>
            <a:ext cx="250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31333F"/>
                </a:solidFill>
              </a:rPr>
              <a:t>Causa hasta el </a:t>
            </a:r>
            <a:r>
              <a:rPr lang="es-ES" b="1">
                <a:solidFill>
                  <a:srgbClr val="31333F"/>
                </a:solidFill>
              </a:rPr>
              <a:t>50% </a:t>
            </a:r>
            <a:r>
              <a:rPr lang="es-ES">
                <a:solidFill>
                  <a:srgbClr val="31333F"/>
                </a:solidFill>
              </a:rPr>
              <a:t>de las muertes relacionadas</a:t>
            </a:r>
            <a:endParaRPr lang="es-CO">
              <a:solidFill>
                <a:srgbClr val="31333F"/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BB1D62B-BA20-ADBD-E152-E1F1AC75F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2" y="6257011"/>
            <a:ext cx="1487250" cy="4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082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9" grpId="0">
        <p:bldAsOne/>
      </p:bldGraphic>
      <p:bldGraphic spid="10" grpId="0">
        <p:bldAsOne/>
      </p:bldGraphic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6E0BD-0C2A-3F3F-0463-7069AB5D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rgbClr val="FF4B4B"/>
                </a:solidFill>
              </a:rPr>
              <a:t>Estado del Arte</a:t>
            </a:r>
            <a:endParaRPr lang="es-CO">
              <a:solidFill>
                <a:srgbClr val="FF4B4B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CE6AE6-5D61-0EBB-1CD4-8B4E81CC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8745" cy="3841930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rgbClr val="31333F"/>
                </a:solidFill>
              </a:rPr>
              <a:t>Wang et al. (2021): </a:t>
            </a:r>
            <a:r>
              <a:rPr lang="es-ES">
                <a:solidFill>
                  <a:srgbClr val="31333F"/>
                </a:solidFill>
              </a:rPr>
              <a:t>CNN 2D y modelos de secuencia para la detección y clasificación precisa de ICH. Utilizan datos del RSNA.</a:t>
            </a:r>
          </a:p>
          <a:p>
            <a:r>
              <a:rPr lang="es-ES" b="1">
                <a:solidFill>
                  <a:srgbClr val="31333F"/>
                </a:solidFill>
              </a:rPr>
              <a:t>Li et al. (2023): </a:t>
            </a:r>
            <a:r>
              <a:rPr lang="es-ES">
                <a:solidFill>
                  <a:srgbClr val="31333F"/>
                </a:solidFill>
              </a:rPr>
              <a:t>Segmentación de ICH en imágenes de TC 3D, considerando la naturaleza anisotrópica de los datos.</a:t>
            </a:r>
          </a:p>
          <a:p>
            <a:r>
              <a:rPr lang="es-ES" b="1" err="1">
                <a:solidFill>
                  <a:srgbClr val="31333F"/>
                </a:solidFill>
              </a:rPr>
              <a:t>Kyung</a:t>
            </a:r>
            <a:r>
              <a:rPr lang="es-ES" b="1">
                <a:solidFill>
                  <a:srgbClr val="31333F"/>
                </a:solidFill>
              </a:rPr>
              <a:t> et al. (2022): </a:t>
            </a:r>
            <a:r>
              <a:rPr lang="es-ES">
                <a:solidFill>
                  <a:srgbClr val="31333F"/>
                </a:solidFill>
              </a:rPr>
              <a:t>SMART-Net, red de transferencia de representación multitarea que mejora la robustez y el rendimiento.</a:t>
            </a:r>
            <a:endParaRPr lang="es-CO">
              <a:solidFill>
                <a:srgbClr val="31333F"/>
              </a:solidFill>
            </a:endParaRPr>
          </a:p>
        </p:txBody>
      </p:sp>
      <p:pic>
        <p:nvPicPr>
          <p:cNvPr id="6146" name="Picture 2" descr="MICCAI (@MICCAI_Society) / X">
            <a:extLst>
              <a:ext uri="{FF2B5EF4-FFF2-40B4-BE49-F238E27FC236}">
                <a16:creationId xmlns:a16="http://schemas.microsoft.com/office/drawing/2014/main" id="{29DACD88-6A87-A5E0-DCCF-4E4302767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4" t="16942" r="14606" b="21697"/>
          <a:stretch/>
        </p:blipFill>
        <p:spPr bwMode="auto">
          <a:xfrm>
            <a:off x="8573655" y="2260076"/>
            <a:ext cx="2780145" cy="233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000704F-F034-F0BC-9AC6-AA8FF8E46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2" y="6257011"/>
            <a:ext cx="1487250" cy="4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18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6E0BD-0C2A-3F3F-0463-7069AB5D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>
                <a:solidFill>
                  <a:srgbClr val="FF4B4B"/>
                </a:solidFill>
              </a:rPr>
              <a:t>Dataset</a:t>
            </a:r>
            <a:endParaRPr lang="es-CO">
              <a:solidFill>
                <a:srgbClr val="FF4B4B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CE6AE6-5D61-0EBB-1CD4-8B4E81CC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841930"/>
          </a:xfrm>
        </p:spPr>
        <p:txBody>
          <a:bodyPr>
            <a:normAutofit/>
          </a:bodyPr>
          <a:lstStyle/>
          <a:p>
            <a:r>
              <a:rPr lang="es-CO">
                <a:solidFill>
                  <a:srgbClr val="31333F"/>
                </a:solidFill>
              </a:rPr>
              <a:t>RSNA </a:t>
            </a:r>
            <a:r>
              <a:rPr lang="es-CO" err="1">
                <a:solidFill>
                  <a:srgbClr val="31333F"/>
                </a:solidFill>
              </a:rPr>
              <a:t>Intracranial</a:t>
            </a:r>
            <a:r>
              <a:rPr lang="es-CO">
                <a:solidFill>
                  <a:srgbClr val="31333F"/>
                </a:solidFill>
              </a:rPr>
              <a:t> </a:t>
            </a:r>
            <a:r>
              <a:rPr lang="es-CO" err="1">
                <a:solidFill>
                  <a:srgbClr val="31333F"/>
                </a:solidFill>
              </a:rPr>
              <a:t>Hemorrhage</a:t>
            </a:r>
            <a:r>
              <a:rPr lang="es-CO">
                <a:solidFill>
                  <a:srgbClr val="31333F"/>
                </a:solidFill>
              </a:rPr>
              <a:t> </a:t>
            </a:r>
            <a:r>
              <a:rPr lang="es-CO" err="1">
                <a:solidFill>
                  <a:srgbClr val="31333F"/>
                </a:solidFill>
              </a:rPr>
              <a:t>Detection</a:t>
            </a:r>
            <a:r>
              <a:rPr lang="es-CO">
                <a:solidFill>
                  <a:srgbClr val="31333F"/>
                </a:solidFill>
              </a:rPr>
              <a:t> </a:t>
            </a:r>
            <a:r>
              <a:rPr lang="es-CO" err="1">
                <a:solidFill>
                  <a:srgbClr val="31333F"/>
                </a:solidFill>
              </a:rPr>
              <a:t>Challenge</a:t>
            </a:r>
            <a:r>
              <a:rPr lang="es-CO">
                <a:solidFill>
                  <a:srgbClr val="31333F"/>
                </a:solidFill>
              </a:rPr>
              <a:t> (</a:t>
            </a:r>
            <a:r>
              <a:rPr lang="es-CO" err="1">
                <a:solidFill>
                  <a:srgbClr val="31333F"/>
                </a:solidFill>
              </a:rPr>
              <a:t>Stage</a:t>
            </a:r>
            <a:r>
              <a:rPr lang="es-CO">
                <a:solidFill>
                  <a:srgbClr val="31333F"/>
                </a:solidFill>
              </a:rPr>
              <a:t> 2).</a:t>
            </a:r>
          </a:p>
          <a:p>
            <a:r>
              <a:rPr lang="es-ES" b="1">
                <a:solidFill>
                  <a:srgbClr val="31333F"/>
                </a:solidFill>
              </a:rPr>
              <a:t>188,202</a:t>
            </a:r>
            <a:r>
              <a:rPr lang="es-ES">
                <a:solidFill>
                  <a:srgbClr val="31333F"/>
                </a:solidFill>
              </a:rPr>
              <a:t> Tomografías Computarizadas de cabeza.</a:t>
            </a:r>
          </a:p>
          <a:p>
            <a:r>
              <a:rPr lang="es-ES">
                <a:solidFill>
                  <a:srgbClr val="31333F"/>
                </a:solidFill>
              </a:rPr>
              <a:t>5 categorías + “</a:t>
            </a:r>
            <a:r>
              <a:rPr lang="es-ES" err="1">
                <a:solidFill>
                  <a:srgbClr val="31333F"/>
                </a:solidFill>
              </a:rPr>
              <a:t>Any</a:t>
            </a:r>
            <a:r>
              <a:rPr lang="es-ES">
                <a:solidFill>
                  <a:srgbClr val="31333F"/>
                </a:solidFill>
              </a:rPr>
              <a:t>”.</a:t>
            </a:r>
          </a:p>
          <a:p>
            <a:r>
              <a:rPr lang="es-ES">
                <a:solidFill>
                  <a:srgbClr val="31333F"/>
                </a:solidFill>
              </a:rPr>
              <a:t>Preprocesar por ventana de imagen (transformaciones).</a:t>
            </a:r>
          </a:p>
          <a:p>
            <a:r>
              <a:rPr lang="es-ES">
                <a:solidFill>
                  <a:srgbClr val="31333F"/>
                </a:solidFill>
              </a:rPr>
              <a:t>Normalizar valores de los píxeles.</a:t>
            </a:r>
            <a:endParaRPr lang="es-CO">
              <a:solidFill>
                <a:srgbClr val="31333F"/>
              </a:solidFill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73EE3D4-9B33-2458-4B37-D157B00A2639}"/>
              </a:ext>
            </a:extLst>
          </p:cNvPr>
          <p:cNvGrpSpPr/>
          <p:nvPr/>
        </p:nvGrpSpPr>
        <p:grpSpPr>
          <a:xfrm>
            <a:off x="6616460" y="834775"/>
            <a:ext cx="5046491" cy="4384523"/>
            <a:chOff x="6616460" y="834775"/>
            <a:chExt cx="5046491" cy="4384523"/>
          </a:xfrm>
        </p:grpSpPr>
        <p:pic>
          <p:nvPicPr>
            <p:cNvPr id="6" name="Imagen 5" descr="Imagen que contiene foto, oscuro, tabla, vista&#10;&#10;Descripción generada automáticamente">
              <a:extLst>
                <a:ext uri="{FF2B5EF4-FFF2-40B4-BE49-F238E27FC236}">
                  <a16:creationId xmlns:a16="http://schemas.microsoft.com/office/drawing/2014/main" id="{40869BBA-C493-6549-DA51-686AFB58F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0625" y="834775"/>
              <a:ext cx="3172326" cy="3172326"/>
            </a:xfrm>
            <a:prstGeom prst="rect">
              <a:avLst/>
            </a:prstGeom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Imagen 7" descr="Imagen que contiene oscuro, tabla, firmar, espejo&#10;&#10;Descripción generada automáticamente">
              <a:extLst>
                <a:ext uri="{FF2B5EF4-FFF2-40B4-BE49-F238E27FC236}">
                  <a16:creationId xmlns:a16="http://schemas.microsoft.com/office/drawing/2014/main" id="{CCF6AA7B-AF35-4B34-CBC3-54B15CBD0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2394" y="1421690"/>
              <a:ext cx="3172326" cy="3172326"/>
            </a:xfrm>
            <a:prstGeom prst="rect">
              <a:avLst/>
            </a:prstGeom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Imagen 9" descr="Imagen que contiene perro, pequeño, espejo, oscuro&#10;&#10;Descripción generada automáticamente">
              <a:extLst>
                <a:ext uri="{FF2B5EF4-FFF2-40B4-BE49-F238E27FC236}">
                  <a16:creationId xmlns:a16="http://schemas.microsoft.com/office/drawing/2014/main" id="{F15909B9-2EC9-C32F-D14A-57D895077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460" y="2046972"/>
              <a:ext cx="3172326" cy="3172326"/>
            </a:xfrm>
            <a:prstGeom prst="rect">
              <a:avLst/>
            </a:prstGeom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0642D3FC-AD9F-779C-9F91-9E03C67DA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2" y="6257011"/>
            <a:ext cx="1487250" cy="4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963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07A83-2E3E-81E1-870E-35013B95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rgbClr val="FF4B4B"/>
                </a:solidFill>
              </a:rPr>
              <a:t>Categorías de ICH</a:t>
            </a:r>
            <a:endParaRPr lang="es-CO">
              <a:solidFill>
                <a:srgbClr val="FF4B4B"/>
              </a:solidFill>
            </a:endParaRPr>
          </a:p>
        </p:txBody>
      </p:sp>
      <p:pic>
        <p:nvPicPr>
          <p:cNvPr id="5" name="Marcador de contenido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C79F377-D613-9EDD-D42A-636951462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t="4980" r="2197" b="6714"/>
          <a:stretch/>
        </p:blipFill>
        <p:spPr>
          <a:xfrm>
            <a:off x="2095881" y="1690688"/>
            <a:ext cx="8000238" cy="4434433"/>
          </a:xfr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897A1DF-B349-0581-971C-53E41C7AC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2" y="6257011"/>
            <a:ext cx="1487250" cy="4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465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6E0BD-0C2A-3F3F-0463-7069AB5D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rgbClr val="FF4B4B"/>
                </a:solidFill>
              </a:rPr>
              <a:t>Arquitectura y Entrenamiento</a:t>
            </a:r>
            <a:endParaRPr lang="es-CO">
              <a:solidFill>
                <a:srgbClr val="FF4B4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7CE6AE6-5D61-0EBB-1CD4-8B4E81CC1E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65758" cy="3841930"/>
              </a:xfrm>
            </p:spPr>
            <p:txBody>
              <a:bodyPr/>
              <a:lstStyle/>
              <a:p>
                <a:r>
                  <a:rPr lang="es-ES">
                    <a:solidFill>
                      <a:srgbClr val="31333F"/>
                    </a:solidFill>
                  </a:rPr>
                  <a:t>Fine-</a:t>
                </a:r>
                <a:r>
                  <a:rPr lang="es-ES" err="1">
                    <a:solidFill>
                      <a:srgbClr val="31333F"/>
                    </a:solidFill>
                  </a:rPr>
                  <a:t>tuning</a:t>
                </a:r>
                <a:r>
                  <a:rPr lang="es-ES">
                    <a:solidFill>
                      <a:srgbClr val="31333F"/>
                    </a:solidFill>
                  </a:rPr>
                  <a:t> a partir de DenseNet101 + Linear + </a:t>
                </a:r>
                <a:r>
                  <a:rPr lang="es-ES" err="1">
                    <a:solidFill>
                      <a:srgbClr val="31333F"/>
                    </a:solidFill>
                  </a:rPr>
                  <a:t>ReLU</a:t>
                </a:r>
                <a:r>
                  <a:rPr lang="es-ES">
                    <a:solidFill>
                      <a:srgbClr val="31333F"/>
                    </a:solidFill>
                  </a:rPr>
                  <a:t> + </a:t>
                </a:r>
                <a:r>
                  <a:rPr lang="es-ES" err="1">
                    <a:solidFill>
                      <a:srgbClr val="31333F"/>
                    </a:solidFill>
                  </a:rPr>
                  <a:t>Dropout</a:t>
                </a:r>
                <a:r>
                  <a:rPr lang="es-ES">
                    <a:solidFill>
                      <a:srgbClr val="31333F"/>
                    </a:solidFill>
                  </a:rPr>
                  <a:t> + Linear</a:t>
                </a:r>
              </a:p>
              <a:p>
                <a:r>
                  <a:rPr lang="es-ES">
                    <a:solidFill>
                      <a:srgbClr val="31333F"/>
                    </a:solidFill>
                  </a:rPr>
                  <a:t>Optimizador Adam con </a:t>
                </a:r>
                <a:r>
                  <a:rPr lang="es-ES" i="1">
                    <a:solidFill>
                      <a:srgbClr val="31333F"/>
                    </a:solidFill>
                  </a:rPr>
                  <a:t>LR</a:t>
                </a:r>
                <a:r>
                  <a:rPr lang="es-ES">
                    <a:solidFill>
                      <a:srgbClr val="31333F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rgbClr val="31333F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solidFill>
                          <a:srgbClr val="3133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i="1" smtClean="0">
                            <a:solidFill>
                              <a:srgbClr val="31333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>
                            <a:solidFill>
                              <a:srgbClr val="31333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>
                            <a:solidFill>
                              <a:srgbClr val="31333F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s-ES">
                    <a:solidFill>
                      <a:srgbClr val="31333F"/>
                    </a:solidFill>
                  </a:rPr>
                  <a:t>), </a:t>
                </a:r>
                <a:r>
                  <a:rPr lang="es-ES" i="1" err="1">
                    <a:solidFill>
                      <a:srgbClr val="31333F"/>
                    </a:solidFill>
                  </a:rPr>
                  <a:t>momentum</a:t>
                </a:r>
                <a:r>
                  <a:rPr lang="es-ES">
                    <a:solidFill>
                      <a:srgbClr val="31333F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rgbClr val="3133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rgbClr val="31333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b="0" i="1" smtClean="0">
                            <a:solidFill>
                              <a:srgbClr val="31333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solidFill>
                          <a:srgbClr val="31333F"/>
                        </a:solidFill>
                        <a:latin typeface="Cambria Math" panose="02040503050406030204" pitchFamily="18" charset="0"/>
                      </a:rPr>
                      <m:t>=0.9, </m:t>
                    </m:r>
                    <m:sSub>
                      <m:sSubPr>
                        <m:ctrlPr>
                          <a:rPr lang="es-ES" b="0" i="1" smtClean="0">
                            <a:solidFill>
                              <a:srgbClr val="3133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rgbClr val="31333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b="0" i="1" smtClean="0">
                            <a:solidFill>
                              <a:srgbClr val="31333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solidFill>
                          <a:srgbClr val="31333F"/>
                        </a:solidFill>
                        <a:latin typeface="Cambria Math" panose="02040503050406030204" pitchFamily="18" charset="0"/>
                      </a:rPr>
                      <m:t>=0.999</m:t>
                    </m:r>
                  </m:oMath>
                </a14:m>
                <a:r>
                  <a:rPr lang="es-ES">
                    <a:solidFill>
                      <a:srgbClr val="31333F"/>
                    </a:solidFill>
                  </a:rPr>
                  <a:t>) y </a:t>
                </a:r>
                <a:r>
                  <a:rPr lang="es-ES" i="1" err="1">
                    <a:solidFill>
                      <a:srgbClr val="31333F"/>
                    </a:solidFill>
                  </a:rPr>
                  <a:t>weight</a:t>
                </a:r>
                <a:r>
                  <a:rPr lang="es-ES" i="1">
                    <a:solidFill>
                      <a:srgbClr val="31333F"/>
                    </a:solidFill>
                  </a:rPr>
                  <a:t> </a:t>
                </a:r>
                <a:r>
                  <a:rPr lang="es-ES" i="1" err="1">
                    <a:solidFill>
                      <a:srgbClr val="31333F"/>
                    </a:solidFill>
                  </a:rPr>
                  <a:t>decay</a:t>
                </a:r>
                <a:r>
                  <a:rPr lang="es-ES">
                    <a:solidFill>
                      <a:srgbClr val="31333F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rgbClr val="31333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b="0" i="1" smtClean="0">
                        <a:solidFill>
                          <a:srgbClr val="31333F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sSup>
                      <m:sSupPr>
                        <m:ctrlPr>
                          <a:rPr lang="es-ES" i="1" smtClean="0">
                            <a:solidFill>
                              <a:srgbClr val="31333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>
                            <a:solidFill>
                              <a:srgbClr val="31333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>
                            <a:solidFill>
                              <a:srgbClr val="31333F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s-ES">
                    <a:solidFill>
                      <a:srgbClr val="31333F"/>
                    </a:solidFill>
                  </a:rPr>
                  <a:t>).</a:t>
                </a:r>
              </a:p>
              <a:p>
                <a:r>
                  <a:rPr lang="es-ES" err="1">
                    <a:solidFill>
                      <a:srgbClr val="31333F"/>
                    </a:solidFill>
                  </a:rPr>
                  <a:t>Callback</a:t>
                </a:r>
                <a:r>
                  <a:rPr lang="es-ES">
                    <a:solidFill>
                      <a:srgbClr val="31333F"/>
                    </a:solidFill>
                  </a:rPr>
                  <a:t> de </a:t>
                </a:r>
                <a:r>
                  <a:rPr lang="es-ES" i="1" err="1">
                    <a:solidFill>
                      <a:srgbClr val="31333F"/>
                    </a:solidFill>
                  </a:rPr>
                  <a:t>Early</a:t>
                </a:r>
                <a:r>
                  <a:rPr lang="es-ES" i="1">
                    <a:solidFill>
                      <a:srgbClr val="31333F"/>
                    </a:solidFill>
                  </a:rPr>
                  <a:t> </a:t>
                </a:r>
                <a:r>
                  <a:rPr lang="es-ES" i="1" err="1">
                    <a:solidFill>
                      <a:srgbClr val="31333F"/>
                    </a:solidFill>
                  </a:rPr>
                  <a:t>Stopping</a:t>
                </a:r>
                <a:r>
                  <a:rPr lang="es-ES" i="1">
                    <a:solidFill>
                      <a:srgbClr val="31333F"/>
                    </a:solidFill>
                  </a:rPr>
                  <a:t> </a:t>
                </a:r>
                <a:r>
                  <a:rPr lang="es-ES">
                    <a:solidFill>
                      <a:srgbClr val="31333F"/>
                    </a:solidFill>
                  </a:rPr>
                  <a:t>según Val. </a:t>
                </a:r>
                <a:r>
                  <a:rPr lang="es-ES" err="1">
                    <a:solidFill>
                      <a:srgbClr val="31333F"/>
                    </a:solidFill>
                  </a:rPr>
                  <a:t>Loss</a:t>
                </a:r>
                <a:r>
                  <a:rPr lang="es-ES">
                    <a:solidFill>
                      <a:srgbClr val="31333F"/>
                    </a:solidFill>
                  </a:rPr>
                  <a:t>.</a:t>
                </a:r>
              </a:p>
              <a:p>
                <a:r>
                  <a:rPr lang="es-ES">
                    <a:solidFill>
                      <a:srgbClr val="31333F"/>
                    </a:solidFill>
                  </a:rPr>
                  <a:t>13 épocas en una GPU </a:t>
                </a:r>
                <a:r>
                  <a:rPr lang="es-ES" err="1">
                    <a:solidFill>
                      <a:srgbClr val="31333F"/>
                    </a:solidFill>
                  </a:rPr>
                  <a:t>Nvidia</a:t>
                </a:r>
                <a:r>
                  <a:rPr lang="es-ES">
                    <a:solidFill>
                      <a:srgbClr val="31333F"/>
                    </a:solidFill>
                  </a:rPr>
                  <a:t> A4 (40h).</a:t>
                </a:r>
              </a:p>
              <a:p>
                <a:r>
                  <a:rPr lang="es-ES" i="1" err="1">
                    <a:solidFill>
                      <a:srgbClr val="31333F"/>
                    </a:solidFill>
                  </a:rPr>
                  <a:t>Binary</a:t>
                </a:r>
                <a:r>
                  <a:rPr lang="es-ES" i="1">
                    <a:solidFill>
                      <a:srgbClr val="31333F"/>
                    </a:solidFill>
                  </a:rPr>
                  <a:t> Cross </a:t>
                </a:r>
                <a:r>
                  <a:rPr lang="es-ES" i="1" err="1">
                    <a:solidFill>
                      <a:srgbClr val="31333F"/>
                    </a:solidFill>
                  </a:rPr>
                  <a:t>Entropy</a:t>
                </a:r>
                <a:r>
                  <a:rPr lang="es-ES" i="1">
                    <a:solidFill>
                      <a:srgbClr val="31333F"/>
                    </a:solidFill>
                  </a:rPr>
                  <a:t> </a:t>
                </a:r>
                <a:r>
                  <a:rPr lang="es-ES">
                    <a:solidFill>
                      <a:srgbClr val="31333F"/>
                    </a:solidFill>
                  </a:rPr>
                  <a:t>por cada categoría.</a:t>
                </a:r>
              </a:p>
              <a:p>
                <a:endParaRPr lang="es-CO">
                  <a:solidFill>
                    <a:srgbClr val="31333F"/>
                  </a:solidFill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7CE6AE6-5D61-0EBB-1CD4-8B4E81CC1E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65758" cy="3841930"/>
              </a:xfrm>
              <a:blipFill>
                <a:blip r:embed="rId4"/>
                <a:stretch>
                  <a:fillRect l="-1623" t="-2536" b="-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DenseNet | Papers With Code">
            <a:extLst>
              <a:ext uri="{FF2B5EF4-FFF2-40B4-BE49-F238E27FC236}">
                <a16:creationId xmlns:a16="http://schemas.microsoft.com/office/drawing/2014/main" id="{019D044A-9648-5FF2-5E0A-D2BBE4BF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504" y="2267311"/>
            <a:ext cx="3892296" cy="296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84EBD96-398C-EC19-F7ED-C377E0A3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2" y="6257011"/>
            <a:ext cx="1487250" cy="4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742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E635D8F-1F32-B1DA-A770-9D64137460A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800" y="547167"/>
            <a:ext cx="2879999" cy="2160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E62F025-3B22-AA3E-7AAD-C791C816C2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800" y="3176690"/>
            <a:ext cx="2880000" cy="2160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4AF4AC5-B2D9-5AED-581A-66853C46532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42" y="1825625"/>
            <a:ext cx="2880000" cy="2160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8869DCA-5AA1-8DF4-5AD4-58261A3C768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0" y="7576676"/>
            <a:ext cx="2880000" cy="2160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61196C4-265A-0528-88F8-B2109B1A4E0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0" y="7305611"/>
            <a:ext cx="2880000" cy="2160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2E9970B-7516-AA62-84C5-119AE6EF8B8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27" y="7080971"/>
            <a:ext cx="2880000" cy="2160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76E0BD-0C2A-3F3F-0463-7069AB5D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rgbClr val="FF4B4B"/>
                </a:solidFill>
              </a:rPr>
              <a:t>Resultados</a:t>
            </a:r>
            <a:endParaRPr lang="es-CO">
              <a:solidFill>
                <a:srgbClr val="FF4B4B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CE6AE6-5D61-0EBB-1CD4-8B4E81CC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78755" cy="3841930"/>
          </a:xfrm>
        </p:spPr>
        <p:txBody>
          <a:bodyPr/>
          <a:lstStyle/>
          <a:p>
            <a:r>
              <a:rPr lang="es-ES">
                <a:solidFill>
                  <a:srgbClr val="31333F"/>
                </a:solidFill>
              </a:rPr>
              <a:t>Evaluación en 109 cortes de pacientes.</a:t>
            </a:r>
          </a:p>
          <a:p>
            <a:r>
              <a:rPr lang="es-ES">
                <a:solidFill>
                  <a:srgbClr val="31333F"/>
                </a:solidFill>
              </a:rPr>
              <a:t>Se midieron precisión, cobertura y AUC para la curva ROC.</a:t>
            </a:r>
          </a:p>
          <a:p>
            <a:r>
              <a:rPr lang="es-ES">
                <a:solidFill>
                  <a:srgbClr val="31333F"/>
                </a:solidFill>
              </a:rPr>
              <a:t>La métrica más relevante en el estado del arte es el AUC-ROC.</a:t>
            </a:r>
            <a:endParaRPr lang="es-CO">
              <a:solidFill>
                <a:srgbClr val="31333F"/>
              </a:solidFill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68922BE-EE25-3103-BFB5-9E29315AA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2" y="6257011"/>
            <a:ext cx="1487250" cy="4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378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E635D8F-1F32-B1DA-A770-9D64137460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320" y="80823"/>
            <a:ext cx="2879999" cy="2160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E62F025-3B22-AA3E-7AAD-C791C816C2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756" y="365125"/>
            <a:ext cx="2880000" cy="2160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4AF4AC5-B2D9-5AED-581A-66853C4653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93" y="649427"/>
            <a:ext cx="2880000" cy="2160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8869DCA-5AA1-8DF4-5AD4-58261A3C768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30" y="3507555"/>
            <a:ext cx="2880000" cy="2160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61196C4-265A-0528-88F8-B2109B1A4E0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30" y="1190445"/>
            <a:ext cx="2880000" cy="2160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2E9970B-7516-AA62-84C5-119AE6EF8B8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27" y="7080971"/>
            <a:ext cx="2880000" cy="2160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76E0BD-0C2A-3F3F-0463-7069AB5D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rgbClr val="FF4B4B"/>
                </a:solidFill>
              </a:rPr>
              <a:t>Resultados</a:t>
            </a:r>
            <a:endParaRPr lang="es-CO">
              <a:solidFill>
                <a:srgbClr val="FF4B4B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CE6AE6-5D61-0EBB-1CD4-8B4E81CC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78755" cy="3841930"/>
          </a:xfrm>
        </p:spPr>
        <p:txBody>
          <a:bodyPr/>
          <a:lstStyle/>
          <a:p>
            <a:r>
              <a:rPr lang="es-ES">
                <a:solidFill>
                  <a:srgbClr val="31333F"/>
                </a:solidFill>
              </a:rPr>
              <a:t>Evaluación en 109 cortes de pacientes.</a:t>
            </a:r>
          </a:p>
          <a:p>
            <a:r>
              <a:rPr lang="es-ES">
                <a:solidFill>
                  <a:srgbClr val="31333F"/>
                </a:solidFill>
              </a:rPr>
              <a:t>Se midieron precisión, cobertura y AUC para la curva ROC.</a:t>
            </a:r>
          </a:p>
          <a:p>
            <a:r>
              <a:rPr lang="es-ES">
                <a:solidFill>
                  <a:srgbClr val="31333F"/>
                </a:solidFill>
              </a:rPr>
              <a:t>La métrica más relevante en el estado del arte es el AUC-ROC.</a:t>
            </a:r>
            <a:endParaRPr lang="es-CO">
              <a:solidFill>
                <a:srgbClr val="31333F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094C9A2-DBE8-519E-AD6B-B0E6FE5C8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2" y="6257011"/>
            <a:ext cx="1487250" cy="4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953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.7|10.1|5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4.6|14.5|18.1|8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1.4|18.7|15.2|37.6|1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9.7|9.2|4.8|15.1|18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2|6.2|5.8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0C3C2FD5F90F847B913B8D9CF4299B4" ma:contentTypeVersion="18" ma:contentTypeDescription="Crear nuevo documento." ma:contentTypeScope="" ma:versionID="60f0fa77a383e791b98239870fe0a4aa">
  <xsd:schema xmlns:xsd="http://www.w3.org/2001/XMLSchema" xmlns:xs="http://www.w3.org/2001/XMLSchema" xmlns:p="http://schemas.microsoft.com/office/2006/metadata/properties" xmlns:ns3="54db900f-f700-433d-9e4b-57b9fb10fa56" xmlns:ns4="adb85311-0818-4ca7-8c60-1ead34e07a66" targetNamespace="http://schemas.microsoft.com/office/2006/metadata/properties" ma:root="true" ma:fieldsID="59617a00731276e7064938a8e554cf0a" ns3:_="" ns4:_="">
    <xsd:import namespace="54db900f-f700-433d-9e4b-57b9fb10fa56"/>
    <xsd:import namespace="adb85311-0818-4ca7-8c60-1ead34e07a6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LengthInSeconds" minOccurs="0"/>
                <xsd:element ref="ns4:MediaServiceLocation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db900f-f700-433d-9e4b-57b9fb10fa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b85311-0818-4ca7-8c60-1ead34e07a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db85311-0818-4ca7-8c60-1ead34e07a6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EE07D8-AB88-475C-8774-72CE302DE04D}">
  <ds:schemaRefs>
    <ds:schemaRef ds:uri="54db900f-f700-433d-9e4b-57b9fb10fa56"/>
    <ds:schemaRef ds:uri="adb85311-0818-4ca7-8c60-1ead34e07a6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B2D25D9-B64C-4F3C-A1EC-CA86F6CCCF8B}">
  <ds:schemaRefs>
    <ds:schemaRef ds:uri="54db900f-f700-433d-9e4b-57b9fb10fa56"/>
    <ds:schemaRef ds:uri="adb85311-0818-4ca7-8c60-1ead34e07a6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0AEE221-691C-4F9C-A56A-E282181B33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627</Words>
  <Application>Microsoft Office PowerPoint</Application>
  <PresentationFormat>Panorámica</PresentationFormat>
  <Paragraphs>62</Paragraphs>
  <Slides>13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Google Sans</vt:lpstr>
      <vt:lpstr>ui-sans-serif</vt:lpstr>
      <vt:lpstr>Tema de Office</vt:lpstr>
      <vt:lpstr>Detección y Clasificación de Hemorragia Intracerebral</vt:lpstr>
      <vt:lpstr>Objetivo</vt:lpstr>
      <vt:lpstr>Justificación</vt:lpstr>
      <vt:lpstr>Estado del Arte</vt:lpstr>
      <vt:lpstr>Dataset</vt:lpstr>
      <vt:lpstr>Categorías de ICH</vt:lpstr>
      <vt:lpstr>Arquitectura y Entrenamiento</vt:lpstr>
      <vt:lpstr>Resultados</vt:lpstr>
      <vt:lpstr>Resultados</vt:lpstr>
      <vt:lpstr>Resultados</vt:lpstr>
      <vt:lpstr>Despliegue</vt:lpstr>
      <vt:lpstr>Presentación de PowerPoint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y Clasificación de Hemorragia Intracerebral</dc:title>
  <dc:creator>Juan Sebastian Urrea Lopez</dc:creator>
  <cp:lastModifiedBy>Juan Sebastian Urrea Lopez</cp:lastModifiedBy>
  <cp:revision>2</cp:revision>
  <dcterms:created xsi:type="dcterms:W3CDTF">2024-05-27T00:02:27Z</dcterms:created>
  <dcterms:modified xsi:type="dcterms:W3CDTF">2024-05-27T05:30:22Z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0x01010020C3C2FD5F90F847B913B8D9CF4299B4</vt:lpwstr>
  </property>
</Properties>
</file>